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6" r:id="rId9"/>
    <p:sldId id="268" r:id="rId10"/>
    <p:sldId id="270" r:id="rId11"/>
    <p:sldId id="271" r:id="rId12"/>
    <p:sldId id="273" r:id="rId13"/>
    <p:sldId id="305" r:id="rId14"/>
    <p:sldId id="278" r:id="rId15"/>
    <p:sldId id="280" r:id="rId16"/>
    <p:sldId id="281" r:id="rId17"/>
    <p:sldId id="282" r:id="rId18"/>
    <p:sldId id="283" r:id="rId19"/>
    <p:sldId id="285" r:id="rId20"/>
    <p:sldId id="286" r:id="rId21"/>
    <p:sldId id="288" r:id="rId22"/>
    <p:sldId id="290" r:id="rId23"/>
    <p:sldId id="291" r:id="rId24"/>
    <p:sldId id="292" r:id="rId25"/>
    <p:sldId id="294" r:id="rId26"/>
    <p:sldId id="295" r:id="rId27"/>
    <p:sldId id="304" r:id="rId28"/>
    <p:sldId id="300" r:id="rId29"/>
    <p:sldId id="30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78590" autoAdjust="0"/>
  </p:normalViewPr>
  <p:slideViewPr>
    <p:cSldViewPr snapToGrid="0" snapToObjects="1">
      <p:cViewPr varScale="1">
        <p:scale>
          <a:sx n="53" d="100"/>
          <a:sy n="53" d="100"/>
        </p:scale>
        <p:origin x="156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ister, Jeff" userId="90904e2a-aa82-465e-9922-afce4bc6d524" providerId="ADAL" clId="{53BD76EA-A5C1-4739-9183-CDF6A84A7E34}"/>
    <pc:docChg chg="custSel modSld">
      <pc:chgData name="Hollister, Jeff" userId="90904e2a-aa82-465e-9922-afce4bc6d524" providerId="ADAL" clId="{53BD76EA-A5C1-4739-9183-CDF6A84A7E34}" dt="2019-07-15T20:19:11.466" v="228" actId="20577"/>
      <pc:docMkLst>
        <pc:docMk/>
      </pc:docMkLst>
      <pc:sldChg chg="modSp">
        <pc:chgData name="Hollister, Jeff" userId="90904e2a-aa82-465e-9922-afce4bc6d524" providerId="ADAL" clId="{53BD76EA-A5C1-4739-9183-CDF6A84A7E34}" dt="2019-07-15T15:16:11.095" v="19" actId="20577"/>
        <pc:sldMkLst>
          <pc:docMk/>
          <pc:sldMk cId="0" sldId="256"/>
        </pc:sldMkLst>
        <pc:spChg chg="mod">
          <ac:chgData name="Hollister, Jeff" userId="90904e2a-aa82-465e-9922-afce4bc6d524" providerId="ADAL" clId="{53BD76EA-A5C1-4739-9183-CDF6A84A7E34}" dt="2019-07-15T15:16:11.095" v="19" actId="20577"/>
          <ac:spMkLst>
            <pc:docMk/>
            <pc:sldMk cId="0" sldId="256"/>
            <ac:spMk id="14" creationId="{17C63874-81CB-441E-8046-F193877A2A17}"/>
          </ac:spMkLst>
        </pc:spChg>
      </pc:sldChg>
      <pc:sldChg chg="modSp">
        <pc:chgData name="Hollister, Jeff" userId="90904e2a-aa82-465e-9922-afce4bc6d524" providerId="ADAL" clId="{53BD76EA-A5C1-4739-9183-CDF6A84A7E34}" dt="2019-07-15T20:18:56.352" v="219" actId="20577"/>
        <pc:sldMkLst>
          <pc:docMk/>
          <pc:sldMk cId="0" sldId="258"/>
        </pc:sldMkLst>
        <pc:spChg chg="mod">
          <ac:chgData name="Hollister, Jeff" userId="90904e2a-aa82-465e-9922-afce4bc6d524" providerId="ADAL" clId="{53BD76EA-A5C1-4739-9183-CDF6A84A7E34}" dt="2019-07-15T20:18:56.352" v="219" actId="20577"/>
          <ac:spMkLst>
            <pc:docMk/>
            <pc:sldMk cId="0" sldId="258"/>
            <ac:spMk id="4" creationId="{00000000-0000-0000-0000-000000000000}"/>
          </ac:spMkLst>
        </pc:spChg>
      </pc:sldChg>
      <pc:sldChg chg="modSp">
        <pc:chgData name="Hollister, Jeff" userId="90904e2a-aa82-465e-9922-afce4bc6d524" providerId="ADAL" clId="{53BD76EA-A5C1-4739-9183-CDF6A84A7E34}" dt="2019-07-15T20:19:11.466" v="228" actId="20577"/>
        <pc:sldMkLst>
          <pc:docMk/>
          <pc:sldMk cId="0" sldId="261"/>
        </pc:sldMkLst>
        <pc:spChg chg="mod">
          <ac:chgData name="Hollister, Jeff" userId="90904e2a-aa82-465e-9922-afce4bc6d524" providerId="ADAL" clId="{53BD76EA-A5C1-4739-9183-CDF6A84A7E34}" dt="2019-07-15T20:19:11.466" v="228" actId="20577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Hollister, Jeff" userId="90904e2a-aa82-465e-9922-afce4bc6d524" providerId="ADAL" clId="{53BD76EA-A5C1-4739-9183-CDF6A84A7E34}" dt="2019-07-15T16:13:58.078" v="113" actId="20577"/>
        <pc:sldMkLst>
          <pc:docMk/>
          <pc:sldMk cId="0" sldId="288"/>
        </pc:sldMkLst>
        <pc:spChg chg="mod">
          <ac:chgData name="Hollister, Jeff" userId="90904e2a-aa82-465e-9922-afce4bc6d524" providerId="ADAL" clId="{53BD76EA-A5C1-4739-9183-CDF6A84A7E34}" dt="2019-07-15T16:13:58.078" v="113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">
        <pc:chgData name="Hollister, Jeff" userId="90904e2a-aa82-465e-9922-afce4bc6d524" providerId="ADAL" clId="{53BD76EA-A5C1-4739-9183-CDF6A84A7E34}" dt="2019-07-15T16:28:31.185" v="205" actId="1076"/>
        <pc:sldMkLst>
          <pc:docMk/>
          <pc:sldMk cId="3305316319" sldId="304"/>
        </pc:sldMkLst>
        <pc:spChg chg="del">
          <ac:chgData name="Hollister, Jeff" userId="90904e2a-aa82-465e-9922-afce4bc6d524" providerId="ADAL" clId="{53BD76EA-A5C1-4739-9183-CDF6A84A7E34}" dt="2019-07-15T16:23:55.533" v="114" actId="478"/>
          <ac:spMkLst>
            <pc:docMk/>
            <pc:sldMk cId="3305316319" sldId="304"/>
            <ac:spMk id="13" creationId="{7B2365A6-6D04-4CC8-8E40-6A2F2EF3C11A}"/>
          </ac:spMkLst>
        </pc:spChg>
        <pc:picChg chg="add mod modCrop">
          <ac:chgData name="Hollister, Jeff" userId="90904e2a-aa82-465e-9922-afce4bc6d524" providerId="ADAL" clId="{53BD76EA-A5C1-4739-9183-CDF6A84A7E34}" dt="2019-07-15T16:28:31.185" v="205" actId="1076"/>
          <ac:picMkLst>
            <pc:docMk/>
            <pc:sldMk cId="3305316319" sldId="304"/>
            <ac:picMk id="2" creationId="{699EC463-0BCD-434A-BEE5-0CC17816723D}"/>
          </ac:picMkLst>
        </pc:picChg>
        <pc:picChg chg="mod">
          <ac:chgData name="Hollister, Jeff" userId="90904e2a-aa82-465e-9922-afce4bc6d524" providerId="ADAL" clId="{53BD76EA-A5C1-4739-9183-CDF6A84A7E34}" dt="2019-07-15T16:25:02.755" v="188" actId="1035"/>
          <ac:picMkLst>
            <pc:docMk/>
            <pc:sldMk cId="3305316319" sldId="304"/>
            <ac:picMk id="5" creationId="{0BFF165A-8300-4215-9361-D39CE2BDABF3}"/>
          </ac:picMkLst>
        </pc:picChg>
        <pc:picChg chg="mod">
          <ac:chgData name="Hollister, Jeff" userId="90904e2a-aa82-465e-9922-afce4bc6d524" providerId="ADAL" clId="{53BD76EA-A5C1-4739-9183-CDF6A84A7E34}" dt="2019-07-15T16:25:02.755" v="188" actId="1035"/>
          <ac:picMkLst>
            <pc:docMk/>
            <pc:sldMk cId="3305316319" sldId="304"/>
            <ac:picMk id="6" creationId="{F7006EB6-2D3A-4627-A130-B6DF213B91DD}"/>
          </ac:picMkLst>
        </pc:picChg>
      </pc:sldChg>
      <pc:sldChg chg="delSp modSp">
        <pc:chgData name="Hollister, Jeff" userId="90904e2a-aa82-465e-9922-afce4bc6d524" providerId="ADAL" clId="{53BD76EA-A5C1-4739-9183-CDF6A84A7E34}" dt="2019-07-15T15:59:47.963" v="94" actId="1035"/>
        <pc:sldMkLst>
          <pc:docMk/>
          <pc:sldMk cId="3331988254" sldId="305"/>
        </pc:sldMkLst>
        <pc:picChg chg="del">
          <ac:chgData name="Hollister, Jeff" userId="90904e2a-aa82-465e-9922-afce4bc6d524" providerId="ADAL" clId="{53BD76EA-A5C1-4739-9183-CDF6A84A7E34}" dt="2019-07-15T15:59:44.349" v="63" actId="478"/>
          <ac:picMkLst>
            <pc:docMk/>
            <pc:sldMk cId="3331988254" sldId="305"/>
            <ac:picMk id="9" creationId="{5500D847-A927-4753-9B41-69A14E959F50}"/>
          </ac:picMkLst>
        </pc:picChg>
        <pc:picChg chg="mod">
          <ac:chgData name="Hollister, Jeff" userId="90904e2a-aa82-465e-9922-afce4bc6d524" providerId="ADAL" clId="{53BD76EA-A5C1-4739-9183-CDF6A84A7E34}" dt="2019-07-15T15:59:47.963" v="94" actId="1035"/>
          <ac:picMkLst>
            <pc:docMk/>
            <pc:sldMk cId="3331988254" sldId="305"/>
            <ac:picMk id="11" creationId="{0DD1C67F-EF16-43BE-BAFC-700B06B9637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439B-C1C3-42D8-B549-3FD5D6BD24C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E6DE9-E74D-4BC4-8A35-C151BFD06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6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E6DE9-E74D-4BC4-8A35-C151BFD061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79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7287/peerj.preprints.1319v2" TargetMode="External"/><Relationship Id="rId2" Type="http://schemas.openxmlformats.org/officeDocument/2006/relationships/hyperlink" Target="http://onlinelibrary.wiley.com/doi/10.1002/ecs2.1321/fu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dx.doi.org/10.12688/f1000research.7955.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dx.doi.org/10.12688/f1000research.7955.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1000research.com/articles/6-1718/v1" TargetMode="External"/><Relationship Id="rId3" Type="http://schemas.openxmlformats.org/officeDocument/2006/relationships/hyperlink" Target="https://cran.r-project.org/package=lakemorpho" TargetMode="External"/><Relationship Id="rId7" Type="http://schemas.openxmlformats.org/officeDocument/2006/relationships/hyperlink" Target="http://dx.doi.org/10.1371/journal.pone.002576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x.doi.org/10.1080/07438141.2010.504321" TargetMode="External"/><Relationship Id="rId5" Type="http://schemas.openxmlformats.org/officeDocument/2006/relationships/hyperlink" Target="https://s3.amazonaws.com/nhdplus/NHDPlusV21/Documentation/NHDPlusV2_User_Guide.pdf#page=52" TargetMode="External"/><Relationship Id="rId4" Type="http://schemas.openxmlformats.org/officeDocument/2006/relationships/hyperlink" Target="https://edg.epa.gov/metadata/catalog/search/resource/details.page?uuid=%7b495CBAED-9BB9-49B4-80A7-1C91DE5FCA95%7d" TargetMode="External"/><Relationship Id="rId9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ran.r-project.org/package=elevat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impleepashiny.app.cloud.gov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t>Two steps forward, one step back: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rPr dirty="0"/>
              <a:t>A reluctant open data science transformation in lakes research and beyond</a:t>
            </a:r>
            <a:br>
              <a:rPr dirty="0"/>
            </a:br>
            <a:br>
              <a:rPr dirty="0"/>
            </a:br>
            <a:r>
              <a:rPr dirty="0"/>
              <a:t>Jeff Hollister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Twitter: @</a:t>
            </a:r>
            <a:r>
              <a:rPr lang="en-US" dirty="0" err="1"/>
              <a:t>jhollist</a:t>
            </a:r>
            <a:endParaRPr dirty="0"/>
          </a:p>
        </p:txBody>
      </p:sp>
      <p:sp>
        <p:nvSpPr>
          <p:cNvPr id="2" name=" 1"/>
          <p:cNvSpPr/>
          <p:nvPr/>
        </p:nvSpPr>
        <p:spPr/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2412"/>
            <a:ext cx="8229600" cy="2990849"/>
          </a:xfrm>
        </p:spPr>
        <p:txBody>
          <a:bodyPr/>
          <a:lstStyle/>
          <a:p>
            <a:pPr lvl="1"/>
            <a:r>
              <a:rPr dirty="0"/>
              <a:t>Can now use a collaboration platform to collaborate!</a:t>
            </a:r>
          </a:p>
          <a:p>
            <a:pPr lvl="1"/>
            <a:r>
              <a:rPr dirty="0"/>
              <a:t>Pricing </a:t>
            </a:r>
            <a:r>
              <a:rPr lang="en-US"/>
              <a:t>and admin </a:t>
            </a:r>
            <a:r>
              <a:t>issue</a:t>
            </a:r>
            <a:r>
              <a:rPr lang="en-US"/>
              <a:t>s</a:t>
            </a:r>
            <a:r>
              <a:t> </a:t>
            </a:r>
            <a:r>
              <a:rPr dirty="0"/>
              <a:t>still a work in progress</a:t>
            </a:r>
          </a:p>
          <a:p>
            <a:pPr lvl="2"/>
            <a:r>
              <a:rPr lang="en-US" dirty="0"/>
              <a:t>M</a:t>
            </a:r>
            <a:r>
              <a:rPr dirty="0"/>
              <a:t>ultiple </a:t>
            </a:r>
            <a:r>
              <a:rPr lang="en-US" dirty="0"/>
              <a:t>GitHub </a:t>
            </a:r>
            <a:r>
              <a:rPr dirty="0"/>
              <a:t>Org</a:t>
            </a:r>
            <a:r>
              <a:rPr lang="en-US" dirty="0"/>
              <a:t>anizations?</a:t>
            </a:r>
          </a:p>
          <a:p>
            <a:pPr lvl="3"/>
            <a:r>
              <a:rPr lang="en-US" dirty="0"/>
              <a:t>USEPA-ORD</a:t>
            </a:r>
          </a:p>
          <a:p>
            <a:pPr lvl="3"/>
            <a:r>
              <a:rPr lang="en-US" dirty="0"/>
              <a:t>USEPA-OW</a:t>
            </a:r>
          </a:p>
          <a:p>
            <a:pPr lvl="3"/>
            <a:r>
              <a:rPr lang="en-US" dirty="0"/>
              <a:t>etc.</a:t>
            </a:r>
            <a:endParaRPr dirty="0"/>
          </a:p>
          <a:p>
            <a:pPr lvl="2"/>
            <a:r>
              <a:rPr dirty="0"/>
              <a:t>Enterprise GitHub</a:t>
            </a:r>
            <a:r>
              <a:rPr lang="en-US" dirty="0"/>
              <a:t>?</a:t>
            </a:r>
            <a:endParaRPr dirty="0"/>
          </a:p>
          <a:p>
            <a:pPr lvl="2"/>
            <a:r>
              <a:rPr dirty="0"/>
              <a:t>Bitbucke</a:t>
            </a:r>
            <a:r>
              <a:rPr lang="en-US" dirty="0"/>
              <a:t>t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D878B-00BE-4FFF-92D7-70C0CA895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Two steps forward: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267" y="1123951"/>
            <a:ext cx="8500533" cy="5225148"/>
          </a:xfrm>
        </p:spPr>
        <p:txBody>
          <a:bodyPr/>
          <a:lstStyle/>
          <a:p>
            <a:pPr lvl="1"/>
            <a:r>
              <a:rPr sz="2000" dirty="0">
                <a:hlinkClick r:id="rId2"/>
              </a:rPr>
              <a:t>Hollister et al. (2016). Modelling lake trophic state: a random forest approach. Ecosphere</a:t>
            </a:r>
          </a:p>
          <a:p>
            <a:pPr lvl="1"/>
            <a:r>
              <a:rPr sz="2000" dirty="0"/>
              <a:t>Uses NLA 2007</a:t>
            </a:r>
          </a:p>
          <a:p>
            <a:pPr lvl="1"/>
            <a:r>
              <a:rPr sz="2000" dirty="0"/>
              <a:t>Random forests to predict chlorophyll </a:t>
            </a:r>
            <a:r>
              <a:rPr sz="2000" i="1" dirty="0"/>
              <a:t>a</a:t>
            </a:r>
            <a:r>
              <a:rPr sz="2000" dirty="0"/>
              <a:t> based trophic state</a:t>
            </a:r>
          </a:p>
          <a:p>
            <a:pPr lvl="1"/>
            <a:r>
              <a:rPr sz="2000" dirty="0"/>
              <a:t>After clearance, before peer-review published as a </a:t>
            </a:r>
            <a:r>
              <a:rPr sz="2000" dirty="0">
                <a:hlinkClick r:id="rId3"/>
              </a:rPr>
              <a:t>PeerJ Preprint</a:t>
            </a:r>
          </a:p>
        </p:txBody>
      </p:sp>
      <p:pic>
        <p:nvPicPr>
          <p:cNvPr id="4" name="Picture 3" descr="figure/hollister_rf_trophicstate.jpg">
            <a:extLst>
              <a:ext uri="{FF2B5EF4-FFF2-40B4-BE49-F238E27FC236}">
                <a16:creationId xmlns:a16="http://schemas.microsoft.com/office/drawing/2014/main" id="{CA06576D-68CA-433C-BE40-C0FE762B0CD4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677075" y="3040910"/>
            <a:ext cx="3789849" cy="357254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BD177-8ED7-4BE2-AD57-5BC7D8E05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Two steps forward: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4518" y="1873070"/>
            <a:ext cx="4471106" cy="3111859"/>
          </a:xfrm>
        </p:spPr>
        <p:txBody>
          <a:bodyPr/>
          <a:lstStyle/>
          <a:p>
            <a:pPr lvl="1"/>
            <a:r>
              <a:rPr sz="2000" dirty="0"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1"/>
            <a:r>
              <a:rPr sz="2000" dirty="0"/>
              <a:t>Uses NLA 2007</a:t>
            </a:r>
          </a:p>
          <a:p>
            <a:pPr lvl="1"/>
            <a:r>
              <a:rPr sz="2000" dirty="0"/>
              <a:t>Empirical method to answer, “What is a bloom?”</a:t>
            </a:r>
          </a:p>
          <a:p>
            <a:pPr lvl="1"/>
            <a:r>
              <a:rPr sz="2000" dirty="0"/>
              <a:t>Published at F1000Research immediately after clearance</a:t>
            </a:r>
          </a:p>
        </p:txBody>
      </p:sp>
      <p:pic>
        <p:nvPicPr>
          <p:cNvPr id="4" name="Picture 3" descr="figure/tweet1.jpg">
            <a:extLst>
              <a:ext uri="{FF2B5EF4-FFF2-40B4-BE49-F238E27FC236}">
                <a16:creationId xmlns:a16="http://schemas.microsoft.com/office/drawing/2014/main" id="{A17793DF-4594-4FE2-9BE3-D15102E60E0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72894" y="749095"/>
            <a:ext cx="3657600" cy="15070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/tweet2.jpg">
            <a:extLst>
              <a:ext uri="{FF2B5EF4-FFF2-40B4-BE49-F238E27FC236}">
                <a16:creationId xmlns:a16="http://schemas.microsoft.com/office/drawing/2014/main" id="{CCC5612C-952F-4F84-BA7A-51C45CBF2968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72894" y="2376900"/>
            <a:ext cx="3657600" cy="137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5" descr="figure/tweet5.jpg">
            <a:extLst>
              <a:ext uri="{FF2B5EF4-FFF2-40B4-BE49-F238E27FC236}">
                <a16:creationId xmlns:a16="http://schemas.microsoft.com/office/drawing/2014/main" id="{1D60275D-492C-48BB-BD26-259BE64A444C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672894" y="3869245"/>
            <a:ext cx="3657600" cy="14449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 descr="figure/tweet6.jpg">
            <a:extLst>
              <a:ext uri="{FF2B5EF4-FFF2-40B4-BE49-F238E27FC236}">
                <a16:creationId xmlns:a16="http://schemas.microsoft.com/office/drawing/2014/main" id="{351BCE69-2CAC-4DD4-B10E-A76817288549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672894" y="5434971"/>
            <a:ext cx="3657600" cy="13151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B7F9CA-B2AF-4478-A0B9-4DB9E0B8E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Two steps forward: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4518" y="1873070"/>
            <a:ext cx="4471106" cy="3111859"/>
          </a:xfrm>
        </p:spPr>
        <p:txBody>
          <a:bodyPr/>
          <a:lstStyle/>
          <a:p>
            <a:pPr lvl="1"/>
            <a:r>
              <a:rPr sz="2000" dirty="0"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1"/>
            <a:r>
              <a:rPr sz="2000" dirty="0"/>
              <a:t>Uses NLA 2007</a:t>
            </a:r>
          </a:p>
          <a:p>
            <a:pPr lvl="1"/>
            <a:r>
              <a:rPr sz="2000" dirty="0"/>
              <a:t>Empirical method to answer, “What is a bloom?”</a:t>
            </a:r>
          </a:p>
          <a:p>
            <a:pPr lvl="1"/>
            <a:r>
              <a:rPr sz="2000" dirty="0"/>
              <a:t>Published at F1000Research immediately after clearance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D1C67F-EF16-43BE-BAFC-700B06B96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92" y="2073107"/>
            <a:ext cx="4507954" cy="256688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D06D07-AEED-4DFB-AE5A-63897BD14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8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One step back: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Why would you do </a:t>
            </a:r>
            <a:r>
              <a:rPr lang="en-US" dirty="0"/>
              <a:t>that</a:t>
            </a:r>
            <a:r>
              <a:rPr dirty="0"/>
              <a:t>?</a:t>
            </a:r>
          </a:p>
          <a:p>
            <a:pPr lvl="1"/>
            <a:r>
              <a:rPr dirty="0"/>
              <a:t>Many emails</a:t>
            </a:r>
          </a:p>
          <a:p>
            <a:pPr lvl="1"/>
            <a:r>
              <a:rPr dirty="0"/>
              <a:t>And again, much angst</a:t>
            </a:r>
          </a:p>
        </p:txBody>
      </p:sp>
      <p:pic>
        <p:nvPicPr>
          <p:cNvPr id="4" name="Picture 3" descr="figure/homer_why_would_you.gif">
            <a:extLst>
              <a:ext uri="{FF2B5EF4-FFF2-40B4-BE49-F238E27FC236}">
                <a16:creationId xmlns:a16="http://schemas.microsoft.com/office/drawing/2014/main" id="{85BFA278-770F-40D6-866B-3C7F385191C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9314" y="2720624"/>
            <a:ext cx="5165372" cy="38953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F152C-8495-4CB8-9159-01A1080B7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Progress: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6816"/>
            <a:ext cx="8229600" cy="1395965"/>
          </a:xfrm>
        </p:spPr>
        <p:txBody>
          <a:bodyPr/>
          <a:lstStyle/>
          <a:p>
            <a:pPr lvl="1"/>
            <a:r>
              <a:rPr lang="en-US" dirty="0"/>
              <a:t>Briefing for </a:t>
            </a:r>
            <a:r>
              <a:rPr dirty="0"/>
              <a:t>lab senior managers on open science</a:t>
            </a:r>
          </a:p>
          <a:p>
            <a:pPr lvl="1"/>
            <a:r>
              <a:rPr dirty="0"/>
              <a:t>Pre-prints and post-publication tacitly allowed</a:t>
            </a:r>
          </a:p>
          <a:p>
            <a:pPr lvl="1"/>
            <a:r>
              <a:rPr dirty="0"/>
              <a:t>An interim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04CC-50E4-4BB5-9B28-225172FB8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7E60C3-6131-419A-8B4F-F9FBBAC7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00" y="4124385"/>
            <a:ext cx="2724174" cy="272417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Two steps forward: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953" y="1390761"/>
            <a:ext cx="3561907" cy="4076478"/>
          </a:xfrm>
        </p:spPr>
        <p:txBody>
          <a:bodyPr/>
          <a:lstStyle/>
          <a:p>
            <a:r>
              <a:rPr sz="2000" dirty="0" err="1">
                <a:hlinkClick r:id="rId3"/>
              </a:rPr>
              <a:t>lakemorpho</a:t>
            </a:r>
            <a:r>
              <a:rPr sz="2000" dirty="0">
                <a:hlinkClick r:id="rId3"/>
              </a:rPr>
              <a:t>: Lake morphometry metrics in R</a:t>
            </a:r>
          </a:p>
          <a:p>
            <a:r>
              <a:rPr sz="2000" dirty="0">
                <a:latin typeface="Courier"/>
              </a:rPr>
              <a:t>sp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rgdal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rgeos</a:t>
            </a:r>
            <a:r>
              <a:rPr sz="2000" dirty="0"/>
              <a:t>, and </a:t>
            </a:r>
            <a:r>
              <a:rPr sz="2000" dirty="0">
                <a:latin typeface="Courier"/>
              </a:rPr>
              <a:t>raster</a:t>
            </a:r>
          </a:p>
          <a:p>
            <a:r>
              <a:rPr sz="2000" dirty="0">
                <a:latin typeface="Courier"/>
              </a:rPr>
              <a:t>sf</a:t>
            </a:r>
            <a:r>
              <a:rPr sz="2000" dirty="0"/>
              <a:t> support to be added</a:t>
            </a:r>
          </a:p>
          <a:p>
            <a:r>
              <a:rPr sz="2000" dirty="0">
                <a:hlinkClick r:id="rId4"/>
              </a:rPr>
              <a:t>National Lake Morphometry</a:t>
            </a:r>
          </a:p>
          <a:p>
            <a:r>
              <a:rPr sz="2000" dirty="0">
                <a:hlinkClick r:id="rId5"/>
              </a:rPr>
              <a:t>NHD Plus</a:t>
            </a:r>
          </a:p>
          <a:p>
            <a:r>
              <a:rPr sz="2000" dirty="0">
                <a:hlinkClick r:id="rId6"/>
              </a:rPr>
              <a:t>Hollister and Milstead (2010)</a:t>
            </a:r>
          </a:p>
          <a:p>
            <a:r>
              <a:rPr sz="2000" dirty="0">
                <a:hlinkClick r:id="rId7"/>
              </a:rPr>
              <a:t>Hollister </a:t>
            </a:r>
            <a:r>
              <a:rPr sz="2000" i="1" dirty="0">
                <a:hlinkClick r:id="rId7"/>
              </a:rPr>
              <a:t>et. al.</a:t>
            </a:r>
            <a:r>
              <a:rPr sz="2000" dirty="0">
                <a:hlinkClick r:id="rId7"/>
              </a:rPr>
              <a:t> (2011)</a:t>
            </a:r>
          </a:p>
          <a:p>
            <a:r>
              <a:rPr sz="2000" dirty="0">
                <a:hlinkClick r:id="rId8"/>
              </a:rPr>
              <a:t>Hollister and </a:t>
            </a:r>
            <a:r>
              <a:rPr sz="2000" dirty="0" err="1">
                <a:hlinkClick r:id="rId8"/>
              </a:rPr>
              <a:t>Stachelek</a:t>
            </a:r>
            <a:r>
              <a:rPr sz="2000" dirty="0">
                <a:hlinkClick r:id="rId8"/>
              </a:rPr>
              <a:t> (2017)</a:t>
            </a:r>
            <a:endParaRPr sz="2400" dirty="0">
              <a:hlinkClick r:id="rId8"/>
            </a:endParaRPr>
          </a:p>
        </p:txBody>
      </p:sp>
      <p:pic>
        <p:nvPicPr>
          <p:cNvPr id="2" name="Picture 1" descr="figure/lakemorpho_demo.gif"/>
          <p:cNvPicPr>
            <a:picLocks noGrp="1"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910173" y="704155"/>
            <a:ext cx="4776628" cy="34097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5EE9A7-2BB4-4044-A9DC-C124F1A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318" y="1225560"/>
            <a:ext cx="3689497" cy="5002313"/>
          </a:xfrm>
        </p:spPr>
        <p:txBody>
          <a:bodyPr/>
          <a:lstStyle/>
          <a:p>
            <a:r>
              <a:rPr sz="2000" dirty="0" err="1">
                <a:hlinkClick r:id="rId2"/>
              </a:rPr>
              <a:t>elevatr</a:t>
            </a:r>
            <a:r>
              <a:rPr sz="2000" dirty="0">
                <a:hlinkClick r:id="rId2"/>
              </a:rPr>
              <a:t>:</a:t>
            </a:r>
            <a:r>
              <a:rPr lang="en-US" sz="2000" dirty="0">
                <a:hlinkClick r:id="rId2"/>
              </a:rPr>
              <a:t> </a:t>
            </a:r>
            <a:r>
              <a:rPr sz="2000" dirty="0">
                <a:hlinkClick r:id="rId2"/>
              </a:rPr>
              <a:t>Access elevation data in R</a:t>
            </a:r>
          </a:p>
          <a:p>
            <a:r>
              <a:rPr sz="2000" dirty="0"/>
              <a:t>Access elevation data in R</a:t>
            </a:r>
          </a:p>
          <a:p>
            <a:pPr lvl="1"/>
            <a:r>
              <a:rPr sz="2000" strike="sngStrike" dirty="0" err="1"/>
              <a:t>Mapzen</a:t>
            </a:r>
            <a:endParaRPr sz="2000" strike="sngStrike" dirty="0"/>
          </a:p>
          <a:p>
            <a:pPr lvl="2"/>
            <a:r>
              <a:rPr dirty="0"/>
              <a:t>closed!</a:t>
            </a:r>
          </a:p>
          <a:p>
            <a:pPr lvl="1"/>
            <a:r>
              <a:rPr sz="2000" dirty="0"/>
              <a:t>AWS</a:t>
            </a:r>
          </a:p>
          <a:p>
            <a:pPr lvl="1"/>
            <a:r>
              <a:rPr sz="2000" dirty="0"/>
              <a:t>USGS</a:t>
            </a:r>
          </a:p>
          <a:p>
            <a:r>
              <a:rPr sz="2000" dirty="0"/>
              <a:t>Built off of </a:t>
            </a:r>
            <a:r>
              <a:rPr sz="2000" dirty="0">
                <a:latin typeface="Courier"/>
              </a:rPr>
              <a:t>sp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rgdal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rgeos</a:t>
            </a:r>
            <a:r>
              <a:rPr sz="2000" dirty="0"/>
              <a:t>, and </a:t>
            </a:r>
            <a:r>
              <a:rPr sz="2000" dirty="0">
                <a:latin typeface="Courier"/>
              </a:rPr>
              <a:t>raster</a:t>
            </a:r>
            <a:r>
              <a:rPr sz="2000" dirty="0"/>
              <a:t> suite</a:t>
            </a:r>
          </a:p>
          <a:p>
            <a:r>
              <a:rPr sz="2000" dirty="0">
                <a:latin typeface="Courier"/>
              </a:rPr>
              <a:t>sf</a:t>
            </a:r>
            <a:r>
              <a:rPr sz="2000" dirty="0"/>
              <a:t> support to be added</a:t>
            </a:r>
          </a:p>
          <a:p>
            <a:r>
              <a:rPr sz="2000" dirty="0"/>
              <a:t>Development version has support for SRTM and </a:t>
            </a:r>
            <a:r>
              <a:rPr sz="2000" dirty="0">
                <a:latin typeface="Courier"/>
              </a:rPr>
              <a:t>sf</a:t>
            </a:r>
            <a:r>
              <a:rPr sz="2000" dirty="0"/>
              <a:t>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72A29-1FA4-4E88-B2E7-F2B287EE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917" y="3915004"/>
            <a:ext cx="3039033" cy="3039033"/>
          </a:xfrm>
          <a:prstGeom prst="rect">
            <a:avLst/>
          </a:prstGeom>
        </p:spPr>
      </p:pic>
      <p:pic>
        <p:nvPicPr>
          <p:cNvPr id="2" name="Picture 1" descr="figure/elevatr_demo.gif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65944" y="747495"/>
            <a:ext cx="4674315" cy="33366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A7287-8306-4C89-8C98-16045038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First attempt failed (see One step back: GitHub)</a:t>
            </a:r>
          </a:p>
          <a:p>
            <a:pPr lvl="1"/>
            <a:r>
              <a:t>Lack of internal review mechanism for scientific software</a:t>
            </a:r>
          </a:p>
          <a:p>
            <a:pPr lvl="1"/>
            <a:r>
              <a:t>But got reviewed anyway</a:t>
            </a:r>
          </a:p>
        </p:txBody>
      </p:sp>
      <p:pic>
        <p:nvPicPr>
          <p:cNvPr id="4" name="Picture 3" descr="figure/fail_then_win.gif">
            <a:extLst>
              <a:ext uri="{FF2B5EF4-FFF2-40B4-BE49-F238E27FC236}">
                <a16:creationId xmlns:a16="http://schemas.microsoft.com/office/drawing/2014/main" id="{6780890E-7AE3-4F2C-ACE2-F968DA05FB9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5641" y="2616791"/>
            <a:ext cx="5872717" cy="38742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7F039-A6B8-490A-AEDC-1B1B59E17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1408"/>
            <a:ext cx="8229600" cy="2055184"/>
          </a:xfrm>
        </p:spPr>
        <p:txBody>
          <a:bodyPr/>
          <a:lstStyle/>
          <a:p>
            <a:pPr lvl="1"/>
            <a:r>
              <a:rPr dirty="0"/>
              <a:t>New GitHub collaborator policy</a:t>
            </a:r>
          </a:p>
          <a:p>
            <a:pPr lvl="1"/>
            <a:r>
              <a:rPr dirty="0"/>
              <a:t>Draft Scientific Software Clearance policy</a:t>
            </a:r>
          </a:p>
          <a:p>
            <a:pPr lvl="1"/>
            <a:r>
              <a:rPr dirty="0"/>
              <a:t>With EPA Office of Research and Development Senior Managers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EF11C-91D6-48FF-844D-C9CC013C5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023" y="1543204"/>
            <a:ext cx="4444409" cy="3718584"/>
          </a:xfrm>
        </p:spPr>
        <p:txBody>
          <a:bodyPr/>
          <a:lstStyle/>
          <a:p>
            <a:r>
              <a:rPr sz="2400" dirty="0"/>
              <a:t>Landscape ecologist/GIS</a:t>
            </a:r>
          </a:p>
          <a:p>
            <a:r>
              <a:rPr sz="2400" dirty="0"/>
              <a:t>Fake limnologist</a:t>
            </a:r>
          </a:p>
          <a:p>
            <a:r>
              <a:rPr sz="2400" dirty="0"/>
              <a:t>Fake R guy</a:t>
            </a:r>
          </a:p>
          <a:p>
            <a:r>
              <a:rPr sz="2400" dirty="0"/>
              <a:t>US EPA Research Ecologist since ~2006</a:t>
            </a:r>
          </a:p>
          <a:p>
            <a:r>
              <a:rPr sz="2400" dirty="0"/>
              <a:t>Worked on: Forests, wetlands, gopher tortoise, estuaries, lakes, cyanobacteria, …</a:t>
            </a:r>
          </a:p>
        </p:txBody>
      </p:sp>
      <p:pic>
        <p:nvPicPr>
          <p:cNvPr id="2" name="Picture 1" descr="figure/jeff_gracie_bottl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 rot="16200000">
            <a:off x="4518569" y="1570236"/>
            <a:ext cx="4896294" cy="366452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42791-AA11-4519-8AEB-B4F32E11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0589"/>
            <a:ext cx="8229600" cy="5225148"/>
          </a:xfrm>
        </p:spPr>
        <p:txBody>
          <a:bodyPr/>
          <a:lstStyle/>
          <a:p>
            <a:pPr lvl="1"/>
            <a:r>
              <a:rPr dirty="0"/>
              <a:t>Creative Commons Zero (CC0) Approved in 2015</a:t>
            </a:r>
          </a:p>
          <a:p>
            <a:pPr lvl="1"/>
            <a:r>
              <a:rPr dirty="0"/>
              <a:t>Federal Source Code Policy promised guidance</a:t>
            </a:r>
          </a:p>
        </p:txBody>
      </p:sp>
      <p:pic>
        <p:nvPicPr>
          <p:cNvPr id="4" name="Picture 3" descr="figure/cc-zero.png">
            <a:extLst>
              <a:ext uri="{FF2B5EF4-FFF2-40B4-BE49-F238E27FC236}">
                <a16:creationId xmlns:a16="http://schemas.microsoft.com/office/drawing/2014/main" id="{FA65CAC6-5FC7-456C-A0E7-A1E1552F2EB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7989" y="1930409"/>
            <a:ext cx="3508022" cy="12343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4BB631-C87A-491C-8BDF-12332702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371" y="3365202"/>
            <a:ext cx="6171258" cy="32784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EA029-8862-4E87-A9F9-0991F7A1A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2560"/>
            <a:ext cx="8229600" cy="5225148"/>
          </a:xfrm>
        </p:spPr>
        <p:txBody>
          <a:bodyPr/>
          <a:lstStyle/>
          <a:p>
            <a:pPr lvl="1"/>
            <a:r>
              <a:rPr dirty="0"/>
              <a:t>Not quite there…</a:t>
            </a:r>
          </a:p>
          <a:p>
            <a:pPr lvl="1"/>
            <a:r>
              <a:rPr dirty="0"/>
              <a:t>Guidance never </a:t>
            </a:r>
            <a:r>
              <a:rPr lang="en-US" dirty="0"/>
              <a:t>really </a:t>
            </a:r>
            <a:r>
              <a:rPr dirty="0"/>
              <a:t>came</a:t>
            </a:r>
            <a:endParaRPr lang="en-US" dirty="0"/>
          </a:p>
          <a:p>
            <a:pPr lvl="1"/>
            <a:r>
              <a:rPr lang="en-US" dirty="0"/>
              <a:t>CC0 isn’t Open Source Initiative approved</a:t>
            </a:r>
          </a:p>
          <a:p>
            <a:pPr lvl="2"/>
            <a:r>
              <a:rPr lang="en-US" dirty="0"/>
              <a:t>e.g. p</a:t>
            </a:r>
            <a:r>
              <a:rPr dirty="0"/>
              <a:t>revented use of Journal of Open Source Software</a:t>
            </a:r>
          </a:p>
        </p:txBody>
      </p:sp>
      <p:pic>
        <p:nvPicPr>
          <p:cNvPr id="4" name="Picture 3" descr="figure/spongebob_not_quite.gif">
            <a:extLst>
              <a:ext uri="{FF2B5EF4-FFF2-40B4-BE49-F238E27FC236}">
                <a16:creationId xmlns:a16="http://schemas.microsoft.com/office/drawing/2014/main" id="{1BFD6C4A-C0EB-49AC-ACA1-C5255C7522C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7287" y="2636502"/>
            <a:ext cx="4989426" cy="374207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B828B-3D14-48B4-B89C-6B7DDDB2F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4130" y="1795352"/>
            <a:ext cx="6315740" cy="3267296"/>
          </a:xfrm>
        </p:spPr>
        <p:txBody>
          <a:bodyPr/>
          <a:lstStyle/>
          <a:p>
            <a:pPr lvl="1"/>
            <a:r>
              <a:rPr dirty="0"/>
              <a:t>As of early 2019, approval for </a:t>
            </a:r>
            <a:endParaRPr lang="en-US" dirty="0"/>
          </a:p>
          <a:p>
            <a:pPr lvl="2"/>
            <a:r>
              <a:rPr dirty="0"/>
              <a:t>MIT</a:t>
            </a:r>
            <a:endParaRPr lang="en-US" dirty="0"/>
          </a:p>
          <a:p>
            <a:pPr lvl="2"/>
            <a:r>
              <a:rPr dirty="0"/>
              <a:t>GPL v3</a:t>
            </a:r>
            <a:endParaRPr lang="en-US" dirty="0"/>
          </a:p>
          <a:p>
            <a:pPr lvl="2"/>
            <a:r>
              <a:rPr dirty="0"/>
              <a:t>LGPL-2.1</a:t>
            </a:r>
            <a:endParaRPr lang="en-US" dirty="0"/>
          </a:p>
          <a:p>
            <a:pPr lvl="2"/>
            <a:r>
              <a:rPr dirty="0"/>
              <a:t>Apache 2.0.</a:t>
            </a:r>
          </a:p>
          <a:p>
            <a:pPr lvl="1"/>
            <a:r>
              <a:rPr dirty="0"/>
              <a:t>Other licenses are under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2CE0C-F18E-48EA-A284-151DB5C20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283" y="1015135"/>
            <a:ext cx="4933507" cy="5002313"/>
          </a:xfrm>
        </p:spPr>
        <p:txBody>
          <a:bodyPr/>
          <a:lstStyle/>
          <a:p>
            <a:r>
              <a:rPr sz="2400" dirty="0"/>
              <a:t>Everyone wants Shiny!</a:t>
            </a:r>
          </a:p>
          <a:p>
            <a:r>
              <a:rPr sz="2400" dirty="0"/>
              <a:t>Various internal servers</a:t>
            </a:r>
            <a:r>
              <a:rPr lang="en-US" sz="2400" dirty="0"/>
              <a:t> </a:t>
            </a:r>
            <a:r>
              <a:rPr sz="2400" dirty="0"/>
              <a:t>over the years</a:t>
            </a:r>
          </a:p>
          <a:p>
            <a:r>
              <a:rPr sz="2400" dirty="0"/>
              <a:t>~20 applications on central server, many others elsewhere</a:t>
            </a:r>
          </a:p>
          <a:p>
            <a:r>
              <a:rPr sz="2400" dirty="0"/>
              <a:t>EPA building skills and demand for Shiny applications</a:t>
            </a:r>
          </a:p>
          <a:p>
            <a:r>
              <a:rPr lang="en-US" sz="2400" dirty="0"/>
              <a:t>E</a:t>
            </a:r>
            <a:r>
              <a:rPr sz="2400" dirty="0"/>
              <a:t>nterprise server</a:t>
            </a:r>
          </a:p>
          <a:p>
            <a:r>
              <a:rPr sz="2400" dirty="0"/>
              <a:t>cloud.gov</a:t>
            </a:r>
            <a:endParaRPr lang="en-US" sz="2400" dirty="0"/>
          </a:p>
          <a:p>
            <a:pPr lvl="1"/>
            <a:r>
              <a:rPr lang="en-US" sz="2000" dirty="0">
                <a:hlinkClick r:id="rId2"/>
              </a:rPr>
              <a:t>https://simpleepashiny.app.cloud.gov/</a:t>
            </a:r>
            <a:endParaRPr sz="2000" dirty="0"/>
          </a:p>
        </p:txBody>
      </p:sp>
      <p:pic>
        <p:nvPicPr>
          <p:cNvPr id="2" name="Picture 1" descr="figure/shiny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4382" y="1378393"/>
            <a:ext cx="3285460" cy="38123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B7F0-AD74-4A9C-B95A-DE0C71F3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Have gone </a:t>
            </a:r>
            <a:r>
              <a:rPr dirty="0"/>
              <a:t>through many “shining” doors, but never sure what is on the other side</a:t>
            </a:r>
          </a:p>
          <a:p>
            <a:pPr lvl="1"/>
            <a:r>
              <a:rPr dirty="0"/>
              <a:t>Enterprise Shiny Server progress measured in years</a:t>
            </a:r>
          </a:p>
          <a:p>
            <a:pPr lvl="1"/>
            <a:r>
              <a:rPr dirty="0"/>
              <a:t>Many technical hurdles with cloud.gov (i.e. don’t be first)</a:t>
            </a:r>
          </a:p>
        </p:txBody>
      </p:sp>
      <p:pic>
        <p:nvPicPr>
          <p:cNvPr id="4" name="Picture 3" descr="figure/shining_door.gif">
            <a:extLst>
              <a:ext uri="{FF2B5EF4-FFF2-40B4-BE49-F238E27FC236}">
                <a16:creationId xmlns:a16="http://schemas.microsoft.com/office/drawing/2014/main" id="{090B6616-AEA8-4226-AC59-96390E449CC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5912" y="3036711"/>
            <a:ext cx="4792175" cy="35108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44883-9787-438B-B929-6778E6575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1393"/>
            <a:ext cx="8229600" cy="3086542"/>
          </a:xfrm>
        </p:spPr>
        <p:txBody>
          <a:bodyPr/>
          <a:lstStyle/>
          <a:p>
            <a:pPr lvl="1"/>
            <a:r>
              <a:rPr dirty="0"/>
              <a:t>Tantalizingly close to first apps on shiny.epa.gov</a:t>
            </a:r>
          </a:p>
          <a:p>
            <a:pPr lvl="1"/>
            <a:r>
              <a:rPr dirty="0"/>
              <a:t>Making progress on other fronts for Shiny </a:t>
            </a:r>
            <a:endParaRPr lang="en-US" dirty="0"/>
          </a:p>
          <a:p>
            <a:pPr lvl="2"/>
            <a:r>
              <a:rPr dirty="0"/>
              <a:t>e.g. EPA AWS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1A3F2-8399-428F-8CC2-C7FA84A51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Two Steps Forward: Bringing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0120" y="1133475"/>
            <a:ext cx="8814391" cy="1918069"/>
          </a:xfrm>
        </p:spPr>
        <p:txBody>
          <a:bodyPr/>
          <a:lstStyle/>
          <a:p>
            <a:r>
              <a:rPr sz="2000" dirty="0"/>
              <a:t>Current project: Temporal and spatial dynamics of cyanobacteria in Rhode Island ponds</a:t>
            </a:r>
          </a:p>
          <a:p>
            <a:r>
              <a:rPr sz="2000" dirty="0"/>
              <a:t>Twice weekly sampling</a:t>
            </a:r>
            <a:r>
              <a:rPr lang="en-US" sz="2000" dirty="0"/>
              <a:t>, t</a:t>
            </a:r>
            <a:r>
              <a:rPr sz="2000" dirty="0"/>
              <a:t>hree ponds in RI</a:t>
            </a:r>
            <a:r>
              <a:rPr lang="en-US" sz="2000" dirty="0"/>
              <a:t>, </a:t>
            </a:r>
            <a:r>
              <a:rPr sz="2000" dirty="0"/>
              <a:t>7 stations per pond</a:t>
            </a:r>
          </a:p>
          <a:p>
            <a:r>
              <a:rPr sz="2000" dirty="0"/>
              <a:t>Chlorophyll, phycocyanin, nutrients, physical profiles, zoo- and phytoplankton</a:t>
            </a:r>
          </a:p>
          <a:p>
            <a:r>
              <a:rPr sz="2000" dirty="0"/>
              <a:t>Uses much of the open data science toolset</a:t>
            </a:r>
          </a:p>
        </p:txBody>
      </p:sp>
      <p:pic>
        <p:nvPicPr>
          <p:cNvPr id="4" name="Picture 1" descr="figure/jeff_enviro_bio.jpg">
            <a:extLst>
              <a:ext uri="{FF2B5EF4-FFF2-40B4-BE49-F238E27FC236}">
                <a16:creationId xmlns:a16="http://schemas.microsoft.com/office/drawing/2014/main" id="{5B267B4B-5C66-4168-BF3F-DE64F0B14C7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437" y="3135809"/>
            <a:ext cx="3827037" cy="28702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/stephen_sampling.jpg">
            <a:extLst>
              <a:ext uri="{FF2B5EF4-FFF2-40B4-BE49-F238E27FC236}">
                <a16:creationId xmlns:a16="http://schemas.microsoft.com/office/drawing/2014/main" id="{2D0EB4A9-C42A-4B10-90F6-D0854B36D3D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59423" y="3132543"/>
            <a:ext cx="3827038" cy="288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3A437-C826-48F6-BDBB-2F1BE03B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/chlorophyll_three_ponds.jpg">
            <a:extLst>
              <a:ext uri="{FF2B5EF4-FFF2-40B4-BE49-F238E27FC236}">
                <a16:creationId xmlns:a16="http://schemas.microsoft.com/office/drawing/2014/main" id="{0BFF165A-8300-4215-9361-D39CE2BDABF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854" y="864048"/>
            <a:ext cx="4927302" cy="2919426"/>
          </a:xfrm>
          <a:prstGeom prst="rect">
            <a:avLst/>
          </a:prstGeom>
          <a:noFill/>
        </p:spPr>
      </p:pic>
      <p:pic>
        <p:nvPicPr>
          <p:cNvPr id="6" name="Picture 5" descr="figure/phyco_three_ponds.jpg">
            <a:extLst>
              <a:ext uri="{FF2B5EF4-FFF2-40B4-BE49-F238E27FC236}">
                <a16:creationId xmlns:a16="http://schemas.microsoft.com/office/drawing/2014/main" id="{F7006EB6-2D3A-4627-A130-B6DF213B91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r="19210"/>
          <a:stretch/>
        </p:blipFill>
        <p:spPr bwMode="auto">
          <a:xfrm>
            <a:off x="5076156" y="925639"/>
            <a:ext cx="3980756" cy="2796245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8B68C-AFFC-4E86-AE78-28B3F640E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61C871-D157-473A-8F65-7B8D186CE157}"/>
              </a:ext>
            </a:extLst>
          </p:cNvPr>
          <p:cNvSpPr txBox="1">
            <a:spLocks/>
          </p:cNvSpPr>
          <p:nvPr/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Two Steps Forward: Bringing it all together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9EC463-0BCD-434A-BEE5-0CC178167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79" r="1583"/>
          <a:stretch/>
        </p:blipFill>
        <p:spPr>
          <a:xfrm>
            <a:off x="2524003" y="3783474"/>
            <a:ext cx="4095994" cy="28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16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Bringing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So far, so good!</a:t>
            </a:r>
          </a:p>
        </p:txBody>
      </p:sp>
      <p:pic>
        <p:nvPicPr>
          <p:cNvPr id="4" name="Picture 3" descr="figure/homer_good.gif">
            <a:extLst>
              <a:ext uri="{FF2B5EF4-FFF2-40B4-BE49-F238E27FC236}">
                <a16:creationId xmlns:a16="http://schemas.microsoft.com/office/drawing/2014/main" id="{CD15C10E-5DD9-4CD0-8DEF-0E15226865D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4322" y="2239872"/>
            <a:ext cx="5455356" cy="409151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19FF3-301E-4D9F-8A53-0F55CDC91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Unorganized 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Future challenges</a:t>
            </a:r>
          </a:p>
          <a:p>
            <a:pPr lvl="2"/>
            <a:r>
              <a:rPr dirty="0" err="1"/>
              <a:t>FLAMe</a:t>
            </a:r>
            <a:r>
              <a:rPr dirty="0"/>
              <a:t> and DIY buoys</a:t>
            </a:r>
          </a:p>
          <a:p>
            <a:pPr lvl="2"/>
            <a:r>
              <a:rPr dirty="0"/>
              <a:t>Data collection from buoys anticipated as an issue</a:t>
            </a:r>
          </a:p>
          <a:p>
            <a:pPr lvl="1"/>
            <a:r>
              <a:rPr dirty="0"/>
              <a:t>This is a documentary, not a how-to</a:t>
            </a:r>
          </a:p>
          <a:p>
            <a:pPr lvl="1"/>
            <a:r>
              <a:rPr dirty="0"/>
              <a:t>Much of this progress required </a:t>
            </a:r>
            <a:r>
              <a:rPr lang="en-US" dirty="0"/>
              <a:t>occasional </a:t>
            </a:r>
            <a:r>
              <a:rPr dirty="0"/>
              <a:t>subversion</a:t>
            </a:r>
          </a:p>
        </p:txBody>
      </p:sp>
      <p:pic>
        <p:nvPicPr>
          <p:cNvPr id="4" name="Picture 3" descr="figure/yawgoo.jpg">
            <a:extLst>
              <a:ext uri="{FF2B5EF4-FFF2-40B4-BE49-F238E27FC236}">
                <a16:creationId xmlns:a16="http://schemas.microsoft.com/office/drawing/2014/main" id="{F55699F4-63FA-4C3B-95DF-24561AF4936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3167814"/>
            <a:ext cx="6019800" cy="338149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0E444-7314-430F-B7CA-3A95D76E5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The rest of the 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8853"/>
            <a:ext cx="4318591" cy="5002313"/>
          </a:xfrm>
        </p:spPr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Lakes </a:t>
            </a:r>
            <a:r>
              <a:rPr lang="en-US" b="1" dirty="0"/>
              <a:t>and</a:t>
            </a:r>
            <a:r>
              <a:rPr b="1" dirty="0"/>
              <a:t> </a:t>
            </a:r>
            <a:r>
              <a:rPr lang="en-US" b="1" dirty="0"/>
              <a:t>c</a:t>
            </a:r>
            <a:r>
              <a:rPr b="1" dirty="0"/>
              <a:t>omputational </a:t>
            </a:r>
            <a:r>
              <a:rPr lang="en-US" b="1" dirty="0"/>
              <a:t>e</a:t>
            </a:r>
            <a:r>
              <a:rPr b="1" dirty="0"/>
              <a:t>cology</a:t>
            </a:r>
          </a:p>
          <a:p>
            <a:r>
              <a:rPr sz="2400" dirty="0"/>
              <a:t>Betty Kreakie</a:t>
            </a:r>
          </a:p>
          <a:p>
            <a:r>
              <a:rPr sz="2400" dirty="0"/>
              <a:t>Bryan Milstead</a:t>
            </a:r>
          </a:p>
          <a:p>
            <a:r>
              <a:rPr sz="2400" dirty="0"/>
              <a:t>Stephen Shivers</a:t>
            </a:r>
          </a:p>
          <a:p>
            <a:r>
              <a:rPr sz="2400" dirty="0"/>
              <a:t>Sophie Fournier</a:t>
            </a:r>
          </a:p>
          <a:p>
            <a:r>
              <a:rPr sz="2400" dirty="0"/>
              <a:t>Farnaz Nojavan (Alumnus: now a Data Scientist at FM Global)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5791" y="1188853"/>
            <a:ext cx="4272516" cy="5002313"/>
          </a:xfrm>
        </p:spPr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Administrative</a:t>
            </a:r>
            <a:r>
              <a:rPr lang="en-US" b="1" dirty="0"/>
              <a:t>, l</a:t>
            </a:r>
            <a:r>
              <a:rPr b="1" dirty="0"/>
              <a:t>egal</a:t>
            </a:r>
            <a:r>
              <a:rPr lang="en-US" b="1" dirty="0"/>
              <a:t> and  information management</a:t>
            </a:r>
            <a:endParaRPr b="1" dirty="0"/>
          </a:p>
          <a:p>
            <a:r>
              <a:rPr sz="2400" dirty="0"/>
              <a:t>Ann Vega</a:t>
            </a:r>
          </a:p>
          <a:p>
            <a:r>
              <a:rPr sz="2400" dirty="0"/>
              <a:t>Valerie Brandon</a:t>
            </a:r>
          </a:p>
          <a:p>
            <a:r>
              <a:rPr sz="2400" dirty="0"/>
              <a:t>Michelle Ibarra</a:t>
            </a:r>
          </a:p>
          <a:p>
            <a:r>
              <a:rPr sz="2400" dirty="0"/>
              <a:t>David Smith</a:t>
            </a:r>
          </a:p>
          <a:p>
            <a:r>
              <a:rPr sz="2400" dirty="0"/>
              <a:t>Scott Albright</a:t>
            </a:r>
          </a:p>
          <a:p>
            <a:r>
              <a:rPr sz="2400" dirty="0"/>
              <a:t>Geoff Cooper</a:t>
            </a:r>
          </a:p>
          <a:p>
            <a:r>
              <a:rPr sz="2400" dirty="0"/>
              <a:t>Ethan McMahon</a:t>
            </a:r>
          </a:p>
          <a:p>
            <a:r>
              <a:rPr sz="2400" dirty="0"/>
              <a:t>Andrew Yuen</a:t>
            </a:r>
            <a:endParaRPr lang="en-US" sz="2400" dirty="0"/>
          </a:p>
          <a:p>
            <a:r>
              <a:rPr lang="en-US" sz="2400" dirty="0"/>
              <a:t>Patrick Burke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3D47D-9C3A-4A9E-9050-438F4C68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The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Lakes and cyanobacteria</a:t>
            </a:r>
          </a:p>
          <a:p>
            <a:pPr lvl="1"/>
            <a:r>
              <a:t>Computational approaches</a:t>
            </a:r>
          </a:p>
          <a:p>
            <a:pPr lvl="1"/>
            <a:r>
              <a:t>Open data science tools</a:t>
            </a:r>
          </a:p>
        </p:txBody>
      </p:sp>
      <p:pic>
        <p:nvPicPr>
          <p:cNvPr id="4" name="Picture 3" descr="figure/cyano_model_function.jpg">
            <a:extLst>
              <a:ext uri="{FF2B5EF4-FFF2-40B4-BE49-F238E27FC236}">
                <a16:creationId xmlns:a16="http://schemas.microsoft.com/office/drawing/2014/main" id="{7F1598C4-E0B4-4497-9AFE-70D7D9CD186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2F9E0-6A1E-4DAA-A9DF-05BA91793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365" y="1727048"/>
            <a:ext cx="4038600" cy="3022110"/>
          </a:xfrm>
        </p:spPr>
        <p:txBody>
          <a:bodyPr/>
          <a:lstStyle/>
          <a:p>
            <a:r>
              <a:rPr dirty="0"/>
              <a:t>In use for a long time</a:t>
            </a:r>
          </a:p>
          <a:p>
            <a:r>
              <a:rPr dirty="0"/>
              <a:t>Growth in users</a:t>
            </a:r>
          </a:p>
          <a:p>
            <a:pPr lvl="1"/>
            <a:r>
              <a:rPr dirty="0"/>
              <a:t>O</a:t>
            </a:r>
            <a:r>
              <a:rPr lang="en-US" dirty="0"/>
              <a:t>ffice of </a:t>
            </a:r>
            <a:r>
              <a:rPr dirty="0"/>
              <a:t>R</a:t>
            </a:r>
            <a:r>
              <a:rPr lang="en-US" dirty="0"/>
              <a:t>esearch and </a:t>
            </a:r>
            <a:r>
              <a:rPr dirty="0"/>
              <a:t>D</a:t>
            </a:r>
            <a:r>
              <a:rPr lang="en-US" dirty="0"/>
              <a:t>evelopment</a:t>
            </a:r>
          </a:p>
          <a:p>
            <a:pPr lvl="1"/>
            <a:r>
              <a:rPr dirty="0"/>
              <a:t>Regions</a:t>
            </a:r>
            <a:endParaRPr lang="en-US" dirty="0"/>
          </a:p>
          <a:p>
            <a:pPr lvl="1"/>
            <a:r>
              <a:rPr lang="en-US" dirty="0"/>
              <a:t>Program</a:t>
            </a:r>
            <a:r>
              <a:rPr dirty="0"/>
              <a:t> Offices</a:t>
            </a:r>
            <a:endParaRPr lang="en-US" dirty="0"/>
          </a:p>
          <a:p>
            <a:r>
              <a:rPr lang="en-US" dirty="0"/>
              <a:t>Currently, 1102 installs</a:t>
            </a:r>
            <a:endParaRPr dirty="0"/>
          </a:p>
        </p:txBody>
      </p:sp>
      <p:pic>
        <p:nvPicPr>
          <p:cNvPr id="2" name="Picture 1" descr="figure/Rlog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14922" y="1958225"/>
            <a:ext cx="3308953" cy="25597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0331-2DC9-4700-8E0A-2F4111C7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US"/>
              <a:t>One step back: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</p:spPr>
        <p:txBody>
          <a:bodyPr/>
          <a:lstStyle/>
          <a:p>
            <a:pPr lvl="1"/>
            <a:r>
              <a:rPr lang="en-US"/>
              <a:t>Tightly controlled and changing IT environment</a:t>
            </a:r>
          </a:p>
          <a:p>
            <a:pPr lvl="1"/>
            <a:r>
              <a:rPr lang="en-US"/>
              <a:t>Install approvals onerous and inconsistent</a:t>
            </a:r>
          </a:p>
          <a:p>
            <a:pPr lvl="1"/>
            <a:r>
              <a:rPr lang="en-US"/>
              <a:t>Often only partly-functional</a:t>
            </a:r>
          </a:p>
          <a:p>
            <a:pPr lvl="1"/>
            <a:r>
              <a:rPr lang="en-US"/>
              <a:t>Much angst</a:t>
            </a:r>
          </a:p>
        </p:txBody>
      </p:sp>
      <p:pic>
        <p:nvPicPr>
          <p:cNvPr id="4" name="Picture 3" descr="figure/angry_oswalt_giphy.gif">
            <a:extLst>
              <a:ext uri="{FF2B5EF4-FFF2-40B4-BE49-F238E27FC236}">
                <a16:creationId xmlns:a16="http://schemas.microsoft.com/office/drawing/2014/main" id="{D9BD3103-E250-454B-8B93-EE690930A09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5819" y="2946400"/>
            <a:ext cx="3792361" cy="3260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1112B-A895-4AC4-9D26-DB7F2CA92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Standardized installation</a:t>
            </a:r>
          </a:p>
          <a:p>
            <a:pPr lvl="1"/>
            <a:r>
              <a:t>Pre-approved</a:t>
            </a:r>
          </a:p>
          <a:p>
            <a:pPr lvl="1"/>
            <a:r>
              <a:t>Requests via email</a:t>
            </a:r>
          </a:p>
          <a:p>
            <a:pPr lvl="1"/>
            <a:r>
              <a:t>Still occasional problems…</a:t>
            </a:r>
          </a:p>
        </p:txBody>
      </p:sp>
      <p:pic>
        <p:nvPicPr>
          <p:cNvPr id="4" name="Picture 3" descr="figure/Rlogo.png">
            <a:extLst>
              <a:ext uri="{FF2B5EF4-FFF2-40B4-BE49-F238E27FC236}">
                <a16:creationId xmlns:a16="http://schemas.microsoft.com/office/drawing/2014/main" id="{416F7717-09E9-41EB-833B-205CA9AB5CC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4567" y="3841589"/>
            <a:ext cx="2241698" cy="17341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figure/RStudio-Logo-Blue-Gray.jpg">
            <a:extLst>
              <a:ext uri="{FF2B5EF4-FFF2-40B4-BE49-F238E27FC236}">
                <a16:creationId xmlns:a16="http://schemas.microsoft.com/office/drawing/2014/main" id="{427FD2C9-63C3-4968-9010-63365BFA56F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50832" y="3997461"/>
            <a:ext cx="40386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20587-AD70-4BF5-89A1-E360B438E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GitHub for USEPA ~2013</a:t>
            </a:r>
          </a:p>
          <a:p>
            <a:pPr lvl="1"/>
            <a:r>
              <a:t>167 repositories</a:t>
            </a:r>
          </a:p>
          <a:p>
            <a:pPr lvl="1"/>
            <a:r>
              <a:t>623 members in the USEPA Org</a:t>
            </a:r>
          </a:p>
          <a:p>
            <a:pPr lvl="1"/>
            <a:r>
              <a:t>177 members who have committed</a:t>
            </a:r>
          </a:p>
        </p:txBody>
      </p:sp>
      <p:pic>
        <p:nvPicPr>
          <p:cNvPr id="4" name="Picture 3" descr="figure/octocat.png">
            <a:extLst>
              <a:ext uri="{FF2B5EF4-FFF2-40B4-BE49-F238E27FC236}">
                <a16:creationId xmlns:a16="http://schemas.microsoft.com/office/drawing/2014/main" id="{4BC077C0-5D72-46EB-B14A-C409E0F3F55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8694" y="2870905"/>
            <a:ext cx="3506611" cy="35066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AFAF6-7BC9-440F-9058-C9427DEA2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No collaboration for you</a:t>
            </a:r>
          </a:p>
          <a:p>
            <a:pPr lvl="1"/>
            <a:r>
              <a:rPr dirty="0"/>
              <a:t>No Admin rights</a:t>
            </a:r>
            <a:endParaRPr lang="en-US" dirty="0"/>
          </a:p>
          <a:p>
            <a:pPr lvl="1"/>
            <a:r>
              <a:rPr lang="en-US" dirty="0"/>
              <a:t>Priced out?</a:t>
            </a:r>
          </a:p>
          <a:p>
            <a:pPr marL="742950" lvl="1" indent="0">
              <a:buNone/>
            </a:pPr>
            <a:endParaRPr dirty="0"/>
          </a:p>
        </p:txBody>
      </p:sp>
      <p:pic>
        <p:nvPicPr>
          <p:cNvPr id="4" name="Picture 3" descr="figure/seinfeld_no_soup.gif">
            <a:extLst>
              <a:ext uri="{FF2B5EF4-FFF2-40B4-BE49-F238E27FC236}">
                <a16:creationId xmlns:a16="http://schemas.microsoft.com/office/drawing/2014/main" id="{491F9223-4F37-41AA-BEAD-6193972F958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94062" y="2850955"/>
            <a:ext cx="5555876" cy="34981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8D0CD-52BB-423F-BD9B-EA115ACA9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890</Words>
  <Application>Microsoft Office PowerPoint</Application>
  <PresentationFormat>On-screen Show (4:3)</PresentationFormat>
  <Paragraphs>189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Who am I?</vt:lpstr>
      <vt:lpstr>The rest of the cast</vt:lpstr>
      <vt:lpstr>The story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Two steps forward: Pre-prints and post-publication review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Two Steps Forward: Bringing it all together</vt:lpstr>
      <vt:lpstr>PowerPoint Presentation</vt:lpstr>
      <vt:lpstr>One Step Back: Bringing it all together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steps forward, one step back:</dc:title>
  <dc:creator>Hollister, Jeff</dc:creator>
  <cp:lastModifiedBy>Hollister, Jeff</cp:lastModifiedBy>
  <cp:revision>12</cp:revision>
  <dcterms:created xsi:type="dcterms:W3CDTF">2019-07-12T16:50:11Z</dcterms:created>
  <dcterms:modified xsi:type="dcterms:W3CDTF">2019-07-15T20:19:16Z</dcterms:modified>
</cp:coreProperties>
</file>